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12"/>
  </p:notesMasterIdLst>
  <p:handoutMasterIdLst>
    <p:handoutMasterId r:id="rId13"/>
  </p:handoutMasterIdLst>
  <p:sldIdLst>
    <p:sldId id="263" r:id="rId2"/>
    <p:sldId id="268" r:id="rId3"/>
    <p:sldId id="262" r:id="rId4"/>
    <p:sldId id="266" r:id="rId5"/>
    <p:sldId id="264" r:id="rId6"/>
    <p:sldId id="265" r:id="rId7"/>
    <p:sldId id="269" r:id="rId8"/>
    <p:sldId id="267" r:id="rId9"/>
    <p:sldId id="271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11.01.2023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06E9A3-1561-45B7-908B-DACC52528ABB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4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577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7055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5788731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21707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452553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69762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92B999-6CB2-48D4-8AF6-3D1A5D13436B}" type="datetime1">
              <a:rPr lang="ru-RU" smtClean="0"/>
              <a:t>11.01.2023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52C98DB-1092-48C4-AD4E-BD3E9D2E2345}" type="datetime1">
              <a:rPr lang="ru-RU" smtClean="0"/>
              <a:t>11.01.2023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5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99128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090412-2DE5-405A-816E-F08FB54EB168}" type="datetime1">
              <a:rPr lang="ru-RU" smtClean="0"/>
              <a:t>11.01.2023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9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4C2D7CB-4DC1-4BB7-BF00-4C36160857E0}" type="datetime1">
              <a:rPr lang="ru-RU" smtClean="0"/>
              <a:t>11.01.2023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060D38F-E364-4ED4-9BF4-D7F00FFBE76A}" type="datetime1">
              <a:rPr lang="ru-RU" smtClean="0"/>
              <a:t>11.01.2023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3FEFD-AB08-4CB5-AE4D-2F6B12D8E3B0}" type="datetime1">
              <a:rPr lang="ru-RU" smtClean="0"/>
              <a:t>11.01.2023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7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BEA1583-5CEF-4E36-A7FC-D34B7E954D76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1068A786-B8BF-4988-ACBA-DD9B5BC8D522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81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6A0A1C-BF5C-4E89-92C7-2768899B8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94" y="2507710"/>
            <a:ext cx="6400800" cy="1947333"/>
          </a:xfrm>
        </p:spPr>
        <p:txBody>
          <a:bodyPr/>
          <a:lstStyle/>
          <a:p>
            <a:pPr algn="r" rtl="0">
              <a:spcAft>
                <a:spcPts val="600"/>
              </a:spcAft>
            </a:pPr>
            <a:r>
              <a:rPr lang="ru-RU" sz="3000" b="1" dirty="0">
                <a:solidFill>
                  <a:schemeClr val="tx1"/>
                </a:solidFill>
              </a:rPr>
              <a:t>группа </a:t>
            </a:r>
            <a:r>
              <a:rPr lang="en-US" sz="3000" b="1" dirty="0">
                <a:solidFill>
                  <a:schemeClr val="tx1"/>
                </a:solidFill>
              </a:rPr>
              <a:t>DA32</a:t>
            </a:r>
          </a:p>
          <a:p>
            <a:pPr algn="r" rtl="0">
              <a:spcAft>
                <a:spcPts val="600"/>
              </a:spcAft>
            </a:pPr>
            <a:r>
              <a:rPr lang="ru-RU" sz="3000" b="1" dirty="0">
                <a:solidFill>
                  <a:schemeClr val="tx1"/>
                </a:solidFill>
              </a:rPr>
              <a:t>Команда </a:t>
            </a:r>
            <a:r>
              <a:rPr lang="ru-RU" sz="3000" b="1" dirty="0" err="1">
                <a:solidFill>
                  <a:schemeClr val="tx1"/>
                </a:solidFill>
              </a:rPr>
              <a:t>Фиксики</a:t>
            </a:r>
            <a:endParaRPr lang="ru" sz="3000" b="1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A75659-A229-4DE1-9BD5-49C7692C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06E9A3-1561-45B7-908B-DACC52528ABB}" type="datetime1">
              <a:rPr lang="ru-RU" smtClean="0"/>
              <a:t>11.01.2023</a:t>
            </a:fld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5BF6B63-500F-4629-8B14-109E046D7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164" y="1130077"/>
            <a:ext cx="9459248" cy="1272881"/>
          </a:xfrm>
        </p:spPr>
        <p:txBody>
          <a:bodyPr rtlCol="0">
            <a:noAutofit/>
          </a:bodyPr>
          <a:lstStyle/>
          <a:p>
            <a:r>
              <a:rPr lang="ru-RU" sz="3000" b="1" dirty="0"/>
              <a:t>Юнит-экономика онлайн-кинотеатр и сценарий по настройке параметров для выхода на 25-процентную маржинальность</a:t>
            </a:r>
            <a:endParaRPr lang="ru" sz="3000" b="1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87D63A-11B5-4EE1-98B3-E31D1D4AC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11" y="3800156"/>
            <a:ext cx="7130902" cy="27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4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72861-2923-479E-BA88-F4B6DD94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606" y="1921933"/>
            <a:ext cx="6135170" cy="1507067"/>
          </a:xfrm>
        </p:spPr>
        <p:txBody>
          <a:bodyPr/>
          <a:lstStyle/>
          <a:p>
            <a:pPr algn="ctr"/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B1B8E8-77C0-42FB-8F3A-BE260F47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B0CF03-2DDB-4B47-8F43-519A1235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" y="542926"/>
            <a:ext cx="12067436" cy="59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3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E5F2AE4-2B97-4866-A91B-8D7FD8FB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27" y="835902"/>
            <a:ext cx="9771754" cy="4338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u="sng" dirty="0">
                <a:solidFill>
                  <a:schemeClr val="tx1"/>
                </a:solidFill>
              </a:rPr>
              <a:t>Цель: </a:t>
            </a:r>
          </a:p>
          <a:p>
            <a:pPr marL="0" indent="0">
              <a:buNone/>
            </a:pPr>
            <a:r>
              <a:rPr lang="ru-RU" sz="2500" dirty="0">
                <a:solidFill>
                  <a:schemeClr val="tx1"/>
                </a:solidFill>
              </a:rPr>
              <a:t>предложить сценарий по настройке параметров для выхода на 25-ти процентную маржинальность</a:t>
            </a:r>
          </a:p>
          <a:p>
            <a:pPr marL="0" indent="0">
              <a:buNone/>
            </a:pPr>
            <a:endParaRPr lang="ru-RU" sz="2500" b="1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500" b="1" u="sng" dirty="0">
                <a:solidFill>
                  <a:schemeClr val="tx1"/>
                </a:solidFill>
              </a:rPr>
              <a:t>Задачи:</a:t>
            </a:r>
          </a:p>
          <a:p>
            <a:r>
              <a:rPr lang="ru-RU" sz="2500" b="0" i="0" dirty="0">
                <a:solidFill>
                  <a:srgbClr val="242D34"/>
                </a:solidFill>
                <a:effectLst/>
                <a:latin typeface="InterSkyeng"/>
              </a:rPr>
              <a:t> </a:t>
            </a:r>
            <a:r>
              <a:rPr lang="ru-RU" sz="2500" dirty="0">
                <a:solidFill>
                  <a:schemeClr val="tx1"/>
                </a:solidFill>
              </a:rPr>
              <a:t>визуализировать какие пользователи, где и в каком объеме смотрят фильмы на платформе.</a:t>
            </a:r>
          </a:p>
          <a:p>
            <a:r>
              <a:rPr lang="ru-RU" sz="2500" dirty="0">
                <a:solidFill>
                  <a:schemeClr val="tx1"/>
                </a:solidFill>
              </a:rPr>
              <a:t>найти закономерности в данных, связи, проследить сезонность определенных действий.</a:t>
            </a:r>
          </a:p>
          <a:p>
            <a:r>
              <a:rPr lang="ru-RU" sz="2500" dirty="0">
                <a:solidFill>
                  <a:schemeClr val="tx1"/>
                </a:solidFill>
              </a:rPr>
              <a:t>подкрутить параметры юнит-калькулятора для выхода на 25-ти процентную маржинальность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5A3844-81D6-46E5-B3F6-35F331B4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58FF5-1C4C-4540-B381-42C8E7A0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21" y="3004944"/>
            <a:ext cx="2593852" cy="3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992F4-EB9A-424E-9C0F-431D452D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542" y="4595721"/>
            <a:ext cx="9239154" cy="1507067"/>
          </a:xfrm>
        </p:spPr>
        <p:txBody>
          <a:bodyPr>
            <a:noAutofit/>
          </a:bodyPr>
          <a:lstStyle/>
          <a:p>
            <a:r>
              <a:rPr lang="ru-RU" sz="2000" cap="none" dirty="0"/>
              <a:t>	В апреле был большой прирост подписчиков, а дальше пользователи начали активно отписываться. Это может говорить о том, что контент кинотеатра был не привлекателен для пользователей и после окончания льготного периода, пользователю не интересно было оставаться в данном онлайн-кинотеатре. </a:t>
            </a:r>
            <a:br>
              <a:rPr lang="ru-RU" sz="2000" cap="none" dirty="0"/>
            </a:br>
            <a:r>
              <a:rPr lang="ru-RU" sz="2000" cap="none" dirty="0"/>
              <a:t>Так же можно предположить, что повлиял на такую активность пользователей летний период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212F39-96CF-4B25-9991-202B73D73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69CDD7-B478-4023-BAFF-F0D501156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4" t="31682" r="16087" b="16892"/>
          <a:stretch/>
        </p:blipFill>
        <p:spPr>
          <a:xfrm>
            <a:off x="3986516" y="636106"/>
            <a:ext cx="5804452" cy="35250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46AC62-C2F0-443F-93FF-C6F8486F8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107" y="0"/>
            <a:ext cx="6560288" cy="65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13FF14-AD34-4F32-9142-06BF0497A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6456" y="5042588"/>
            <a:ext cx="7698156" cy="1475595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О этом, что пользователи активно отписываются после мая месяца говорит и падение </a:t>
            </a:r>
            <a:r>
              <a:rPr lang="en-US" dirty="0">
                <a:solidFill>
                  <a:schemeClr val="tx1"/>
                </a:solidFill>
              </a:rPr>
              <a:t>retention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2E764-8039-4A0C-B011-A5CD7E46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8DDEA-6C74-4B54-91F9-769BB6188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5" t="38255" r="55869" b="19212"/>
          <a:stretch/>
        </p:blipFill>
        <p:spPr>
          <a:xfrm>
            <a:off x="3990628" y="434008"/>
            <a:ext cx="7513984" cy="4361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8A4927-8EF1-40C8-9649-E87079420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630" y="6809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82144-E4C7-44EE-AD6B-17F293A1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474" y="5059111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ru-RU" sz="2000" cap="none" dirty="0"/>
              <a:t>Согласно графику распределения просмотров можно сделать выводы, что в будние дни контент онлайн-кинотеатр смотрят чаще. </a:t>
            </a:r>
            <a:br>
              <a:rPr lang="ru-RU" sz="2000" cap="none" dirty="0"/>
            </a:br>
            <a:r>
              <a:rPr lang="ru-RU" sz="2000" cap="none" dirty="0"/>
              <a:t>Самое интенсивное время просмотра с 16 до 22 часов. </a:t>
            </a:r>
            <a:br>
              <a:rPr lang="ru-RU" sz="2000" cap="none" dirty="0"/>
            </a:br>
            <a:r>
              <a:rPr lang="ru-RU" sz="2000" cap="none" dirty="0"/>
              <a:t>Значит в это время можно показывать различные предложения кинотеатры, платный контент.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91355-DFBE-4C38-9DEF-8444DAA17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873423-4FF5-4640-A75C-DFF091721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7" t="31489" r="29456" b="19792"/>
          <a:stretch/>
        </p:blipFill>
        <p:spPr>
          <a:xfrm>
            <a:off x="2495107" y="291822"/>
            <a:ext cx="8534400" cy="4726745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16A4C218-FDAD-4C6D-B5DB-051BC972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56" y="3436267"/>
            <a:ext cx="3614738" cy="3614738"/>
          </a:xfrm>
        </p:spPr>
      </p:pic>
    </p:spTree>
    <p:extLst>
      <p:ext uri="{BB962C8B-B14F-4D97-AF65-F5344CB8AC3E}">
        <p14:creationId xmlns:p14="http://schemas.microsoft.com/office/powerpoint/2010/main" val="29281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ADE44-46F9-4CD2-8715-89BDAE2F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0" y="4893383"/>
            <a:ext cx="8534400" cy="1507067"/>
          </a:xfrm>
        </p:spPr>
        <p:txBody>
          <a:bodyPr>
            <a:noAutofit/>
          </a:bodyPr>
          <a:lstStyle/>
          <a:p>
            <a:r>
              <a:rPr lang="ru-RU" sz="2200" cap="none" dirty="0"/>
              <a:t>Больше всего пользователей в онлайн-кинотеатрах из часовых поясов </a:t>
            </a:r>
            <a:r>
              <a:rPr lang="en-US" sz="2200" cap="none" dirty="0"/>
              <a:t>UTC</a:t>
            </a:r>
            <a:r>
              <a:rPr lang="ru-RU" sz="2200" cap="none" dirty="0"/>
              <a:t>: 0, </a:t>
            </a:r>
            <a:r>
              <a:rPr lang="en-US" sz="2200" cap="none" dirty="0"/>
              <a:t>+</a:t>
            </a:r>
            <a:r>
              <a:rPr lang="ru-RU" sz="2200" cap="none" dirty="0"/>
              <a:t>1, </a:t>
            </a:r>
            <a:r>
              <a:rPr lang="en-US" sz="2200" cap="none" dirty="0"/>
              <a:t>+</a:t>
            </a:r>
            <a:r>
              <a:rPr lang="ru-RU" sz="2200" cap="none" dirty="0"/>
              <a:t>2, </a:t>
            </a:r>
            <a:r>
              <a:rPr lang="en-US" sz="2200" cap="none" dirty="0"/>
              <a:t>+</a:t>
            </a:r>
            <a:r>
              <a:rPr lang="ru-RU" sz="2200" cap="none" dirty="0"/>
              <a:t>3. </a:t>
            </a:r>
            <a:br>
              <a:rPr lang="ru-RU" sz="2200" cap="none" dirty="0"/>
            </a:br>
            <a:r>
              <a:rPr lang="ru-RU" sz="2200" cap="none" dirty="0"/>
              <a:t>Понятно, что на эти часовые пояса лучше всего работает маркетинг кинотеатра.</a:t>
            </a:r>
            <a:br>
              <a:rPr lang="ru-RU" sz="2200" cap="none" dirty="0"/>
            </a:br>
            <a:r>
              <a:rPr lang="ru-RU" sz="2200" cap="none" dirty="0"/>
              <a:t>Можно адаптировать маркетинг под другие часовые пояса и соответственно привлечь новых пользователей.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94D22-1F3A-408C-8366-9709C363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C50216-0077-4F6F-8D1A-451D61D2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0" t="39415" r="23152" b="17859"/>
          <a:stretch/>
        </p:blipFill>
        <p:spPr>
          <a:xfrm>
            <a:off x="1650644" y="156975"/>
            <a:ext cx="7275443" cy="4264915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DDE673F9-989A-43E0-8855-963C8CD59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41" y="3109349"/>
            <a:ext cx="3195320" cy="3598895"/>
          </a:xfrm>
        </p:spPr>
      </p:pic>
    </p:spTree>
    <p:extLst>
      <p:ext uri="{BB962C8B-B14F-4D97-AF65-F5344CB8AC3E}">
        <p14:creationId xmlns:p14="http://schemas.microsoft.com/office/powerpoint/2010/main" val="80651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6F47A-31C8-43D1-8510-6133EDE9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5030258"/>
            <a:ext cx="9361920" cy="1507067"/>
          </a:xfrm>
        </p:spPr>
        <p:txBody>
          <a:bodyPr>
            <a:normAutofit fontScale="90000"/>
          </a:bodyPr>
          <a:lstStyle/>
          <a:p>
            <a:r>
              <a:rPr lang="ru-RU" sz="2500" cap="none" dirty="0"/>
              <a:t>17 фильмов из 5142 с более 1000 просмотров, что обеспечивает 31% всех просмотров на кинотеатре. Значит при рекламе кинотеатра и предложении различных акций пользователем необходимо делать акцент на эти фильмы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3DD45-5D86-444A-82DF-366D85EB9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F05AB8-27FA-4A27-993B-B288F2843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F7D323-2AE7-4127-94E2-ECE311700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41348" r="22065" b="16892"/>
          <a:stretch/>
        </p:blipFill>
        <p:spPr>
          <a:xfrm>
            <a:off x="1342344" y="256206"/>
            <a:ext cx="9507311" cy="47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D1C1B29-4792-4588-A6C3-A8A41BC6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89" y="3164767"/>
            <a:ext cx="6007106" cy="3507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 точки зрения финансовой составляющей  фактическая система работы онлайн-кинотеатра не эффективна. </a:t>
            </a: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Большие затраты на маркетинг не приносят прибыли.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2F621C-2884-481D-9ED1-4CCF69C5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E503B5-DC53-4C42-9C75-084DCDA1A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84" t="29655" r="17434" b="34766"/>
          <a:stretch/>
        </p:blipFill>
        <p:spPr>
          <a:xfrm>
            <a:off x="6464595" y="3570348"/>
            <a:ext cx="5393940" cy="31021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31F4C1-D56F-4720-AE95-1B0B29BE8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" t="28782" r="53151" b="34560"/>
          <a:stretch/>
        </p:blipFill>
        <p:spPr>
          <a:xfrm>
            <a:off x="103566" y="149448"/>
            <a:ext cx="7177925" cy="32795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5B5027-1266-4864-9F41-8FAF1573C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64" y="-648770"/>
            <a:ext cx="4611757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606B665-37D9-4432-9D3D-44BF06E82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397566"/>
            <a:ext cx="10820400" cy="359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chemeClr val="tx1"/>
                </a:solidFill>
              </a:rPr>
              <a:t>Для эффективности работы онлайн-кинотеатра предлагается:</a:t>
            </a:r>
          </a:p>
          <a:p>
            <a:pPr>
              <a:buFontTx/>
              <a:buChar char="-"/>
            </a:pPr>
            <a:r>
              <a:rPr lang="ru-RU" sz="2200" dirty="0">
                <a:solidFill>
                  <a:schemeClr val="tx1"/>
                </a:solidFill>
              </a:rPr>
              <a:t>уменьшить затраты на маркетинг;</a:t>
            </a:r>
          </a:p>
          <a:p>
            <a:pPr>
              <a:buFontTx/>
              <a:buChar char="-"/>
            </a:pPr>
            <a:r>
              <a:rPr lang="ru-RU" sz="2200" dirty="0">
                <a:solidFill>
                  <a:schemeClr val="tx1"/>
                </a:solidFill>
              </a:rPr>
              <a:t>увеличить </a:t>
            </a:r>
            <a:r>
              <a:rPr lang="en-US" sz="2200" dirty="0">
                <a:solidFill>
                  <a:schemeClr val="tx1"/>
                </a:solidFill>
              </a:rPr>
              <a:t>retention</a:t>
            </a:r>
            <a:r>
              <a:rPr lang="ru-RU" sz="2200" dirty="0">
                <a:solidFill>
                  <a:schemeClr val="tx1"/>
                </a:solidFill>
              </a:rPr>
              <a:t> (предлагать скидки уже подписавшимся пользователям, предлагать льготную подписку на длительное время, увеличивать льготный период);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endParaRPr lang="ru-RU" sz="2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ru-RU" sz="2200" dirty="0">
                <a:solidFill>
                  <a:schemeClr val="tx1"/>
                </a:solidFill>
              </a:rPr>
              <a:t>поднять цену подписки, но в тоже время увеличить скидку;</a:t>
            </a:r>
          </a:p>
          <a:p>
            <a:pPr>
              <a:buFontTx/>
              <a:buChar char="-"/>
            </a:pPr>
            <a:r>
              <a:rPr lang="ru-RU" sz="2200" dirty="0">
                <a:solidFill>
                  <a:schemeClr val="tx1"/>
                </a:solidFill>
              </a:rPr>
              <a:t>и уменьшить ФОТ.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EFF8E7-EAC6-463F-8F1F-752432D5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9C2F20-7994-4D1E-A01C-96ECBA4612EB}" type="datetime1">
              <a:rPr lang="ru-RU" smtClean="0"/>
              <a:t>11.01.2023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7286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261</TotalTime>
  <Words>344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InterSkyeng</vt:lpstr>
      <vt:lpstr>Wingdings 3</vt:lpstr>
      <vt:lpstr>Сектор</vt:lpstr>
      <vt:lpstr>Юнит-экономика онлайн-кинотеатр и сценарий по настройке параметров для выхода на 25-процентную маржинальность</vt:lpstr>
      <vt:lpstr>Презентация PowerPoint</vt:lpstr>
      <vt:lpstr> В апреле был большой прирост подписчиков, а дальше пользователи начали активно отписываться. Это может говорить о том, что контент кинотеатра был не привлекателен для пользователей и после окончания льготного периода, пользователю не интересно было оставаться в данном онлайн-кинотеатре.  Так же можно предположить, что повлиял на такую активность пользователей летний период </vt:lpstr>
      <vt:lpstr>Презентация PowerPoint</vt:lpstr>
      <vt:lpstr>Согласно графику распределения просмотров можно сделать выводы, что в будние дни контент онлайн-кинотеатр смотрят чаще.  Самое интенсивное время просмотра с 16 до 22 часов.  Значит в это время можно показывать различные предложения кинотеатры, платный контент.</vt:lpstr>
      <vt:lpstr>Больше всего пользователей в онлайн-кинотеатрах из часовых поясов UTC: 0, +1, +2, +3.  Понятно, что на эти часовые пояса лучше всего работает маркетинг кинотеатра. Можно адаптировать маркетинг под другие часовые пояса и соответственно привлечь новых пользователей. </vt:lpstr>
      <vt:lpstr>17 фильмов из 5142 с более 1000 просмотров, что обеспечивает 31% всех просмотров на кинотеатре. Значит при рекламе кинотеатра и предложении различных акций пользователем необходимо делать акцент на эти фильмы</vt:lpstr>
      <vt:lpstr>Презентация PowerPoint</vt:lpstr>
      <vt:lpstr>Презентация PowerPoint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Юнит-экономика онлайн-кинотеатр и сценарий по настройке параметров для выхода на 25-процентную маржинальность</dc:title>
  <dc:creator>Иринка</dc:creator>
  <cp:lastModifiedBy>Иринка</cp:lastModifiedBy>
  <cp:revision>5</cp:revision>
  <dcterms:created xsi:type="dcterms:W3CDTF">2023-01-10T12:26:32Z</dcterms:created>
  <dcterms:modified xsi:type="dcterms:W3CDTF">2023-01-11T17:03:54Z</dcterms:modified>
</cp:coreProperties>
</file>